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9" r:id="rId3"/>
    <p:sldId id="258" r:id="rId4"/>
    <p:sldId id="347" r:id="rId5"/>
    <p:sldId id="348" r:id="rId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19.07.2023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Repetitorium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61120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Repetitorium, Vergabe der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7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1DD42C-33A3-4839-8F14-BF712C28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236043"/>
            <a:ext cx="7810500" cy="38917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DDF3DC-060F-4B11-8BCC-060C25B74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87" y="1119668"/>
            <a:ext cx="3999985" cy="3294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CDF6D8-D88F-432C-8267-551EE7967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3" y="3172585"/>
            <a:ext cx="3807153" cy="269225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Repetitorium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Probleme? Fragen?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54962-B54D-47EB-9D7F-67DC7B684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12" y="1367758"/>
            <a:ext cx="2698488" cy="313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DFC9A-92DC-4AA2-82F2-6F6639AA4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1569118"/>
            <a:ext cx="2470655" cy="2477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6B327F-8540-40F3-A08A-B305A28AA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0" y="4967052"/>
            <a:ext cx="2197635" cy="1554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5AE445-C574-4083-BC16-83913A3511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6" y="5108821"/>
            <a:ext cx="1997157" cy="1412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B5462D-E0EE-4543-95EF-B35646A65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42" y="4845849"/>
            <a:ext cx="3317856" cy="2563798"/>
          </a:xfrm>
          <a:prstGeom prst="rect">
            <a:avLst/>
          </a:prstGeom>
        </p:spPr>
      </p:pic>
      <p:pic>
        <p:nvPicPr>
          <p:cNvPr id="20" name="Picture 5" descr="mercatorprojektion">
            <a:extLst>
              <a:ext uri="{FF2B5EF4-FFF2-40B4-BE49-F238E27FC236}">
                <a16:creationId xmlns:a16="http://schemas.microsoft.com/office/drawing/2014/main" id="{02603D68-4A89-4C64-91DE-1E5918C1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3143" r="4399" b="7523"/>
          <a:stretch>
            <a:fillRect/>
          </a:stretch>
        </p:blipFill>
        <p:spPr bwMode="auto">
          <a:xfrm>
            <a:off x="7457364" y="5808578"/>
            <a:ext cx="1185114" cy="9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:\Abbildungen Lehrbuch Geographie\abbildungen\kap-6\06_06_04.jpg">
            <a:extLst>
              <a:ext uri="{FF2B5EF4-FFF2-40B4-BE49-F238E27FC236}">
                <a16:creationId xmlns:a16="http://schemas.microsoft.com/office/drawing/2014/main" id="{E098EB24-F0FC-459B-A59E-1240BC35D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5"/>
          <a:stretch/>
        </p:blipFill>
        <p:spPr bwMode="auto">
          <a:xfrm>
            <a:off x="8038870" y="4625869"/>
            <a:ext cx="758147" cy="10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Prüfungsleistung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Prüfungsleistung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u="sng" dirty="0">
                <a:solidFill>
                  <a:srgbClr val="003366"/>
                </a:solidFill>
              </a:rPr>
              <a:t>Keine</a:t>
            </a:r>
            <a:r>
              <a:rPr lang="de-DE" dirty="0">
                <a:solidFill>
                  <a:srgbClr val="003366"/>
                </a:solidFill>
              </a:rPr>
              <a:t> Verlängerung durch den Dozenten möglich!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Verlängerung nur mit Bescheinigung der </a:t>
            </a:r>
            <a:r>
              <a:rPr lang="de-DE" i="1" dirty="0">
                <a:solidFill>
                  <a:srgbClr val="FF0000"/>
                </a:solidFill>
              </a:rPr>
              <a:t>„Prüfungsunfähigkeit“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Abgabe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A65B5501-A802-4078-A035-981299E6D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65" y="21971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Eine einfache Krankschreibung reicht </a:t>
            </a:r>
            <a:r>
              <a:rPr lang="de-DE" u="sng" dirty="0">
                <a:solidFill>
                  <a:srgbClr val="003366"/>
                </a:solidFill>
              </a:rPr>
              <a:t>nicht</a:t>
            </a:r>
            <a:r>
              <a:rPr lang="de-DE" dirty="0">
                <a:solidFill>
                  <a:srgbClr val="003366"/>
                </a:solidFill>
              </a:rPr>
              <a:t> aus !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35822F0C-E54B-4590-AF9D-0453336FB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8" y="254041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Aufschub erfolgt um den </a:t>
            </a:r>
            <a:r>
              <a:rPr lang="de-DE" u="sng" dirty="0">
                <a:solidFill>
                  <a:srgbClr val="003366"/>
                </a:solidFill>
              </a:rPr>
              <a:t>Zeitraum</a:t>
            </a:r>
            <a:r>
              <a:rPr lang="de-DE" dirty="0">
                <a:solidFill>
                  <a:srgbClr val="003366"/>
                </a:solidFill>
              </a:rPr>
              <a:t> der Prüfungsunfähigkeit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AA78CEEF-8D62-4AD5-ACAA-F7B2BD092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8" y="3586394"/>
            <a:ext cx="8507413" cy="136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Bewertungskriterien</a:t>
            </a:r>
          </a:p>
          <a:p>
            <a:pPr marL="285750" indent="-285750" algn="just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Anteil an der Gesamtleistung in %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Aufgabe 1: 20%)</a:t>
            </a:r>
          </a:p>
          <a:p>
            <a:pPr marL="285750" indent="-285750">
              <a:spcAft>
                <a:spcPct val="300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3366"/>
                </a:solidFill>
              </a:rPr>
              <a:t>Knockout bei Grundlegenden Fehlern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falsche Projektion, </a:t>
            </a:r>
            <a:br>
              <a:rPr lang="de-DE" dirty="0">
                <a:solidFill>
                  <a:srgbClr val="003366"/>
                </a:solidFill>
              </a:rPr>
            </a:br>
            <a:r>
              <a:rPr lang="de-DE" dirty="0">
                <a:solidFill>
                  <a:srgbClr val="003366"/>
                </a:solidFill>
              </a:rPr>
              <a:t>(Teil-)Aufgabenstellung nicht bearbeitet)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565445AE-94C3-4240-AD37-9120FD389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8" y="490088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FF0000"/>
                </a:solidFill>
              </a:rPr>
              <a:t>Auf Knockout Kriterien wird in der Aufgabenstellung speziell hingewiesen</a:t>
            </a:r>
          </a:p>
        </p:txBody>
      </p:sp>
    </p:spTree>
    <p:extLst>
      <p:ext uri="{BB962C8B-B14F-4D97-AF65-F5344CB8AC3E}">
        <p14:creationId xmlns:p14="http://schemas.microsoft.com/office/powerpoint/2010/main" val="329999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3" grpId="0"/>
      <p:bldP spid="15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Prüfungsleistung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Prüfungsleistung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Bewertung von Farb- und Symbolwahl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B9CD6E75-926F-4CB5-BB1D-277157A42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721257"/>
            <a:ext cx="85074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FF0000"/>
                </a:solidFill>
              </a:rPr>
              <a:t>Farben und Symbole sollten sinnvoll gewählt werden. Es gibt allerdings keinen Punktabzug für „Stilfragen“, sofern die in der Aufgabenstellung genannten Kriterien erfüllt sind.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9C8107DE-5D27-477A-8B67-278653016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8058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Beispiele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03C31C37-191B-4D86-9CB0-FD4A667DA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3244334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Aufgabe: Visualisieren Sie das DGM so, dass alle Bereiche oberhalb von 1000 Metern die Farbe „Rot“ erhalten.</a:t>
            </a:r>
          </a:p>
        </p:txBody>
      </p:sp>
      <p:sp>
        <p:nvSpPr>
          <p:cNvPr id="23" name="Text Box 6">
            <a:extLst>
              <a:ext uri="{FF2B5EF4-FFF2-40B4-BE49-F238E27FC236}">
                <a16:creationId xmlns:a16="http://schemas.microsoft.com/office/drawing/2014/main" id="{CC0C4A61-E34D-4F77-B7C6-8C13C2B3A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395985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Welches Rot ist egal.</a:t>
            </a: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DD69B28E-56B1-43E0-BAC1-E0C0DCEAA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43228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FF0000"/>
                </a:solidFill>
              </a:rPr>
              <a:t>Werte oberhalb von 1000 Metern sind nicht in einem Rotton -&gt; Punktabzug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C7287816-4E00-4FC7-A559-34DD3E2DA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4790732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Aufgabe: Verwenden Sie unterschiedliche Schriftarten (Stile) für Flüsse und Städte.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B075FCB1-12B4-4D1F-BA3B-EE2EA39F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542788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Flüsse: 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Curved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 und FETT                  Städte: Schriftgröße 15, Kursiv </a:t>
            </a: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8A0B7E6C-2EBE-41C7-837C-82AEFBBA2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57403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FF0000"/>
                </a:solidFill>
              </a:rPr>
              <a:t>Flüsse: FETT                  Städte: FETT               -&gt; Punktabzug</a:t>
            </a:r>
          </a:p>
        </p:txBody>
      </p:sp>
    </p:spTree>
    <p:extLst>
      <p:ext uri="{BB962C8B-B14F-4D97-AF65-F5344CB8AC3E}">
        <p14:creationId xmlns:p14="http://schemas.microsoft.com/office/powerpoint/2010/main" val="38634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20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307</Words>
  <Application>Microsoft Office PowerPoint</Application>
  <PresentationFormat>On-screen Show (4:3)</PresentationFormat>
  <Paragraphs>47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09_germanistik</vt:lpstr>
      <vt:lpstr>Image</vt:lpstr>
      <vt:lpstr>Einführung in die Computerkartographie SS 2022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133</cp:revision>
  <dcterms:created xsi:type="dcterms:W3CDTF">2022-02-21T14:57:57Z</dcterms:created>
  <dcterms:modified xsi:type="dcterms:W3CDTF">2023-07-19T14:01:26Z</dcterms:modified>
</cp:coreProperties>
</file>